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92" r:id="rId2"/>
  </p:sldMasterIdLst>
  <p:sldIdLst>
    <p:sldId id="256" r:id="rId3"/>
  </p:sldIdLst>
  <p:sldSz cx="30275213" cy="21383625"/>
  <p:notesSz cx="6858000" cy="9144000"/>
  <p:defaultTextStyle>
    <a:defPPr>
      <a:defRPr lang="en-US"/>
    </a:defPPr>
    <a:lvl1pPr marL="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39806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79613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19421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59228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199034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3884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78647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18455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0" d="100"/>
          <a:sy n="20" d="100"/>
        </p:scale>
        <p:origin x="153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3506348"/>
            <a:ext cx="22706410" cy="7444669"/>
          </a:xfrm>
        </p:spPr>
        <p:txBody>
          <a:bodyPr anchor="b">
            <a:normAutofit/>
          </a:bodyPr>
          <a:lstStyle>
            <a:lvl1pPr algn="ctr">
              <a:defRPr sz="1986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7"/>
            <a:ext cx="22706410" cy="5162758"/>
          </a:xfrm>
        </p:spPr>
        <p:txBody>
          <a:bodyPr>
            <a:normAutofit/>
          </a:bodyPr>
          <a:lstStyle>
            <a:lvl1pPr marL="0" indent="0" algn="ctr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 algn="ctr">
              <a:buNone/>
              <a:defRPr sz="9271"/>
            </a:lvl2pPr>
            <a:lvl3pPr marL="3027442" indent="0" algn="ctr">
              <a:buNone/>
              <a:defRPr sz="7947"/>
            </a:lvl3pPr>
            <a:lvl4pPr marL="4541163" indent="0" algn="ctr">
              <a:buNone/>
              <a:defRPr sz="6622"/>
            </a:lvl4pPr>
            <a:lvl5pPr marL="6054884" indent="0" algn="ctr">
              <a:buNone/>
              <a:defRPr sz="6622"/>
            </a:lvl5pPr>
            <a:lvl6pPr marL="7568605" indent="0" algn="ctr">
              <a:buNone/>
              <a:defRPr sz="6622"/>
            </a:lvl6pPr>
            <a:lvl7pPr marL="9082324" indent="0" algn="ctr">
              <a:buNone/>
              <a:defRPr sz="6622"/>
            </a:lvl7pPr>
            <a:lvl8pPr marL="10596045" indent="0" algn="ctr">
              <a:buNone/>
              <a:defRPr sz="6622"/>
            </a:lvl8pPr>
            <a:lvl9pPr marL="12109766" indent="0" algn="ctr">
              <a:buNone/>
              <a:defRPr sz="662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7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55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2" y="1123636"/>
            <a:ext cx="6528093" cy="181216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6" y="1123629"/>
            <a:ext cx="19205838" cy="1812163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3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672782" y="2"/>
            <a:ext cx="12509550" cy="21383628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9950" y="2851153"/>
            <a:ext cx="23001504" cy="10876607"/>
          </a:xfrm>
        </p:spPr>
        <p:txBody>
          <a:bodyPr anchor="b">
            <a:normAutofit/>
          </a:bodyPr>
          <a:lstStyle>
            <a:lvl1pPr algn="r">
              <a:defRPr sz="16838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81971" y="13727759"/>
            <a:ext cx="19079486" cy="4254683"/>
          </a:xfrm>
        </p:spPr>
        <p:txBody>
          <a:bodyPr anchor="t">
            <a:normAutofit/>
          </a:bodyPr>
          <a:lstStyle>
            <a:lvl1pPr marL="0" indent="0" algn="r">
              <a:buNone/>
              <a:defRPr sz="5613">
                <a:solidFill>
                  <a:schemeClr val="tx1"/>
                </a:solidFill>
              </a:defRPr>
            </a:lvl1pPr>
            <a:lvl2pPr marL="1425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5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76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02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27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553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979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55178" y="19074195"/>
            <a:ext cx="2839040" cy="1138480"/>
          </a:xfrm>
        </p:spPr>
        <p:txBody>
          <a:bodyPr/>
          <a:lstStyle/>
          <a:p>
            <a:fld id="{0057592E-0C21-4F4D-BDD6-4B8FDF93DDFF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97954" y="19074195"/>
            <a:ext cx="11950624" cy="113848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399068" y="19074195"/>
            <a:ext cx="1362385" cy="1138480"/>
          </a:xfrm>
        </p:spPr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672782" y="11760994"/>
            <a:ext cx="1198394" cy="282147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1855411" y="12057990"/>
            <a:ext cx="204990" cy="252447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763236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783" y="1425578"/>
            <a:ext cx="25509671" cy="617749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1783" y="8315854"/>
            <a:ext cx="25509671" cy="1039190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16616" y="19045624"/>
            <a:ext cx="2839040" cy="1138480"/>
          </a:xfrm>
        </p:spPr>
        <p:txBody>
          <a:bodyPr/>
          <a:lstStyle/>
          <a:p>
            <a:fld id="{0057592E-0C21-4F4D-BDD6-4B8FDF93DDFF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1313" y="19045624"/>
            <a:ext cx="17596034" cy="113848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344926" y="19045624"/>
            <a:ext cx="1416528" cy="1138480"/>
          </a:xfrm>
        </p:spPr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848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8818" y="8315850"/>
            <a:ext cx="22182636" cy="7358832"/>
          </a:xfrm>
        </p:spPr>
        <p:txBody>
          <a:bodyPr anchor="b"/>
          <a:lstStyle>
            <a:lvl1pPr algn="r">
              <a:defRPr sz="1247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8826" y="15674684"/>
            <a:ext cx="22182626" cy="2682775"/>
          </a:xfrm>
        </p:spPr>
        <p:txBody>
          <a:bodyPr anchor="t">
            <a:normAutofit/>
          </a:bodyPr>
          <a:lstStyle>
            <a:lvl1pPr marL="0" indent="0" algn="r">
              <a:buNone/>
              <a:defRPr sz="6236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392438" y="19070248"/>
            <a:ext cx="1369016" cy="1138480"/>
          </a:xfrm>
        </p:spPr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998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783" y="2138367"/>
            <a:ext cx="25509671" cy="546470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781" y="8315854"/>
            <a:ext cx="12382562" cy="10503713"/>
          </a:xfrm>
        </p:spPr>
        <p:txBody>
          <a:bodyPr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78890" y="8315854"/>
            <a:ext cx="12382562" cy="10435583"/>
          </a:xfrm>
        </p:spPr>
        <p:txBody>
          <a:bodyPr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950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1830" y="8289454"/>
            <a:ext cx="11443564" cy="1796817"/>
          </a:xfrm>
        </p:spPr>
        <p:txBody>
          <a:bodyPr anchor="b">
            <a:noAutofit/>
          </a:bodyPr>
          <a:lstStyle>
            <a:lvl1pPr marL="0" indent="0">
              <a:buNone/>
              <a:defRPr sz="8731" b="0">
                <a:solidFill>
                  <a:schemeClr val="accent1">
                    <a:lumMod val="75000"/>
                  </a:schemeClr>
                </a:solidFill>
              </a:defRPr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6805" y="10399764"/>
            <a:ext cx="12158584" cy="8310426"/>
          </a:xfrm>
        </p:spPr>
        <p:txBody>
          <a:bodyPr anchor="t"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090100" y="8315854"/>
            <a:ext cx="11481689" cy="1796817"/>
          </a:xfrm>
        </p:spPr>
        <p:txBody>
          <a:bodyPr anchor="b">
            <a:noAutofit/>
          </a:bodyPr>
          <a:lstStyle>
            <a:lvl1pPr marL="0" indent="0">
              <a:buNone/>
              <a:defRPr sz="8731" b="0">
                <a:solidFill>
                  <a:schemeClr val="accent1">
                    <a:lumMod val="75000"/>
                  </a:schemeClr>
                </a:solidFill>
              </a:defRPr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13198" y="10399764"/>
            <a:ext cx="12158584" cy="8310426"/>
          </a:xfrm>
        </p:spPr>
        <p:txBody>
          <a:bodyPr anchor="t"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355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955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2977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08" y="4989513"/>
            <a:ext cx="8815484" cy="4276725"/>
          </a:xfrm>
        </p:spPr>
        <p:txBody>
          <a:bodyPr anchor="b">
            <a:normAutofit/>
          </a:bodyPr>
          <a:lstStyle>
            <a:lvl1pPr algn="ctr">
              <a:defRPr sz="7483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70101" y="2138364"/>
            <a:ext cx="15501684" cy="15918924"/>
          </a:xfrm>
        </p:spPr>
        <p:txBody>
          <a:bodyPr anchor="ctr">
            <a:normAutofit/>
          </a:bodyPr>
          <a:lstStyle>
            <a:lvl1pPr>
              <a:defRPr sz="6236"/>
            </a:lvl1pPr>
            <a:lvl2pPr>
              <a:defRPr sz="5613"/>
            </a:lvl2pPr>
            <a:lvl3pPr>
              <a:defRPr sz="4989"/>
            </a:lvl3pPr>
            <a:lvl4pPr>
              <a:defRPr sz="4365"/>
            </a:lvl4pPr>
            <a:lvl5pPr>
              <a:defRPr sz="4365"/>
            </a:lvl5pPr>
            <a:lvl6pPr>
              <a:defRPr sz="4365"/>
            </a:lvl6pPr>
            <a:lvl7pPr>
              <a:defRPr sz="4365"/>
            </a:lvl7pPr>
            <a:lvl8pPr>
              <a:defRPr sz="4365"/>
            </a:lvl8pPr>
            <a:lvl9pPr>
              <a:defRPr sz="436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6808" y="9266238"/>
            <a:ext cx="8815484" cy="5702300"/>
          </a:xfrm>
        </p:spPr>
        <p:txBody>
          <a:bodyPr>
            <a:normAutofit/>
          </a:bodyPr>
          <a:lstStyle>
            <a:lvl1pPr marL="0" indent="0" algn="ctr">
              <a:buNone/>
              <a:defRPr sz="4989"/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69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382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2863" y="5464701"/>
            <a:ext cx="13477764" cy="4276725"/>
          </a:xfrm>
        </p:spPr>
        <p:txBody>
          <a:bodyPr anchor="b">
            <a:normAutofit/>
          </a:bodyPr>
          <a:lstStyle>
            <a:lvl1pPr algn="ctr">
              <a:defRPr sz="8731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864052" y="2851150"/>
            <a:ext cx="8149446" cy="1425575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989"/>
            </a:lvl1pPr>
            <a:lvl2pPr marL="1425595" indent="0">
              <a:buNone/>
              <a:defRPr sz="4989"/>
            </a:lvl2pPr>
            <a:lvl3pPr marL="2851191" indent="0">
              <a:buNone/>
              <a:defRPr sz="4989"/>
            </a:lvl3pPr>
            <a:lvl4pPr marL="4276786" indent="0">
              <a:buNone/>
              <a:defRPr sz="4989"/>
            </a:lvl4pPr>
            <a:lvl5pPr marL="5702381" indent="0">
              <a:buNone/>
              <a:defRPr sz="4989"/>
            </a:lvl5pPr>
            <a:lvl6pPr marL="7127977" indent="0">
              <a:buNone/>
              <a:defRPr sz="4989"/>
            </a:lvl6pPr>
            <a:lvl7pPr marL="8553572" indent="0">
              <a:buNone/>
              <a:defRPr sz="4989"/>
            </a:lvl7pPr>
            <a:lvl8pPr marL="9979167" indent="0">
              <a:buNone/>
              <a:defRPr sz="4989"/>
            </a:lvl8pPr>
            <a:lvl9pPr marL="11404763" indent="0">
              <a:buNone/>
              <a:defRPr sz="4989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2863" y="9741426"/>
            <a:ext cx="13477764" cy="5702300"/>
          </a:xfrm>
        </p:spPr>
        <p:txBody>
          <a:bodyPr>
            <a:normAutofit/>
          </a:bodyPr>
          <a:lstStyle>
            <a:lvl1pPr marL="0" indent="0" algn="ctr">
              <a:buNone/>
              <a:defRPr sz="5613"/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291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07" y="14757336"/>
            <a:ext cx="24884977" cy="1767121"/>
          </a:xfrm>
        </p:spPr>
        <p:txBody>
          <a:bodyPr anchor="b">
            <a:normAutofit/>
          </a:bodyPr>
          <a:lstStyle>
            <a:lvl1pPr algn="ctr">
              <a:defRPr sz="7483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26497" y="2906377"/>
            <a:ext cx="20432011" cy="9868571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989"/>
            </a:lvl1pPr>
            <a:lvl2pPr marL="1425595" indent="0">
              <a:buNone/>
              <a:defRPr sz="4989"/>
            </a:lvl2pPr>
            <a:lvl3pPr marL="2851191" indent="0">
              <a:buNone/>
              <a:defRPr sz="4989"/>
            </a:lvl3pPr>
            <a:lvl4pPr marL="4276786" indent="0">
              <a:buNone/>
              <a:defRPr sz="4989"/>
            </a:lvl4pPr>
            <a:lvl5pPr marL="5702381" indent="0">
              <a:buNone/>
              <a:defRPr sz="4989"/>
            </a:lvl5pPr>
            <a:lvl6pPr marL="7127977" indent="0">
              <a:buNone/>
              <a:defRPr sz="4989"/>
            </a:lvl6pPr>
            <a:lvl7pPr marL="8553572" indent="0">
              <a:buNone/>
              <a:defRPr sz="4989"/>
            </a:lvl7pPr>
            <a:lvl8pPr marL="9979167" indent="0">
              <a:buNone/>
              <a:defRPr sz="4989"/>
            </a:lvl8pPr>
            <a:lvl9pPr marL="11404763" indent="0">
              <a:buNone/>
              <a:defRPr sz="4989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6807" y="16524457"/>
            <a:ext cx="24884977" cy="1539421"/>
          </a:xfrm>
        </p:spPr>
        <p:txBody>
          <a:bodyPr>
            <a:normAutofit/>
          </a:bodyPr>
          <a:lstStyle>
            <a:lvl1pPr marL="0" indent="0" algn="ctr">
              <a:buNone/>
              <a:defRPr sz="4365"/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7713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10" y="2138363"/>
            <a:ext cx="24884977" cy="9503833"/>
          </a:xfrm>
        </p:spPr>
        <p:txBody>
          <a:bodyPr anchor="ctr">
            <a:normAutofit/>
          </a:bodyPr>
          <a:lstStyle>
            <a:lvl1pPr algn="ctr">
              <a:defRPr sz="9978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9" y="13542962"/>
            <a:ext cx="24884980" cy="45143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6236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2476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09694" y="2690954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24945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057635" y="8791043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24945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2" y="2138367"/>
            <a:ext cx="23090859" cy="8553447"/>
          </a:xfrm>
        </p:spPr>
        <p:txBody>
          <a:bodyPr anchor="ctr">
            <a:normAutofit/>
          </a:bodyPr>
          <a:lstStyle>
            <a:lvl1pPr algn="ctr">
              <a:defRPr sz="9978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291656" y="10691809"/>
            <a:ext cx="21955251" cy="1187979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5613"/>
            </a:lvl1pPr>
            <a:lvl2pPr marL="1425595" indent="0">
              <a:buFontTx/>
              <a:buNone/>
              <a:defRPr/>
            </a:lvl2pPr>
            <a:lvl3pPr marL="2851191" indent="0">
              <a:buFontTx/>
              <a:buNone/>
              <a:defRPr/>
            </a:lvl3pPr>
            <a:lvl4pPr marL="4276786" indent="0">
              <a:buFontTx/>
              <a:buNone/>
              <a:defRPr/>
            </a:lvl4pPr>
            <a:lvl5pPr marL="5702381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7" y="13542962"/>
            <a:ext cx="24884977" cy="45143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6236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3873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14" y="10316339"/>
            <a:ext cx="24884970" cy="4579800"/>
          </a:xfrm>
        </p:spPr>
        <p:txBody>
          <a:bodyPr anchor="b">
            <a:normAutofit/>
          </a:bodyPr>
          <a:lstStyle>
            <a:lvl1pPr algn="r">
              <a:defRPr sz="9978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8" y="14896139"/>
            <a:ext cx="24884974" cy="2682775"/>
          </a:xfrm>
        </p:spPr>
        <p:txBody>
          <a:bodyPr anchor="t">
            <a:normAutofit/>
          </a:bodyPr>
          <a:lstStyle>
            <a:lvl1pPr marL="0" indent="0" algn="r">
              <a:buNone/>
              <a:defRPr sz="6236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100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09694" y="2690954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24945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057635" y="8791043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24945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2" y="2138367"/>
            <a:ext cx="23090859" cy="8553447"/>
          </a:xfrm>
        </p:spPr>
        <p:txBody>
          <a:bodyPr anchor="ctr">
            <a:normAutofit/>
          </a:bodyPr>
          <a:lstStyle>
            <a:lvl1pPr algn="ctr">
              <a:defRPr sz="9978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686812" y="12117388"/>
            <a:ext cx="24884974" cy="2771951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7483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8" y="14889339"/>
            <a:ext cx="24884974" cy="3167944"/>
          </a:xfrm>
        </p:spPr>
        <p:txBody>
          <a:bodyPr anchor="t">
            <a:normAutofit/>
          </a:bodyPr>
          <a:lstStyle>
            <a:lvl1pPr marL="0" indent="0" algn="r">
              <a:buNone/>
              <a:defRPr sz="5613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1630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13" y="2138367"/>
            <a:ext cx="24884977" cy="8503951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686809" y="10929408"/>
            <a:ext cx="24884980" cy="261355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8731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9" y="13542962"/>
            <a:ext cx="24884980" cy="4514321"/>
          </a:xfrm>
        </p:spPr>
        <p:txBody>
          <a:bodyPr anchor="t">
            <a:normAutofit/>
          </a:bodyPr>
          <a:lstStyle>
            <a:lvl1pPr marL="0" indent="0" algn="l">
              <a:buNone/>
              <a:defRPr sz="5613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1175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7408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174458" y="2138362"/>
            <a:ext cx="4397332" cy="159189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6810" y="2138362"/>
            <a:ext cx="19919835" cy="15918921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563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5" y="5339435"/>
            <a:ext cx="26112372" cy="8890225"/>
          </a:xfrm>
        </p:spPr>
        <p:txBody>
          <a:bodyPr anchor="b">
            <a:normAutofit/>
          </a:bodyPr>
          <a:lstStyle>
            <a:lvl1pPr>
              <a:defRPr sz="1986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5" y="14195365"/>
            <a:ext cx="26112372" cy="4677667"/>
          </a:xfrm>
        </p:spPr>
        <p:txBody>
          <a:bodyPr anchor="t">
            <a:normAutofit/>
          </a:bodyPr>
          <a:lstStyle>
            <a:lvl1pPr marL="0" indent="0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>
              <a:buNone/>
              <a:defRPr sz="5959">
                <a:solidFill>
                  <a:schemeClr val="tx1">
                    <a:tint val="75000"/>
                  </a:schemeClr>
                </a:solidFill>
              </a:defRPr>
            </a:lvl2pPr>
            <a:lvl3pPr marL="3027442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3pPr>
            <a:lvl4pPr marL="4541163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4pPr>
            <a:lvl5pPr marL="605488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5pPr>
            <a:lvl6pPr marL="756860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6pPr>
            <a:lvl7pPr marL="908232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7pPr>
            <a:lvl8pPr marL="1059604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8pPr>
            <a:lvl9pPr marL="12109766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60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8622" y="5702302"/>
            <a:ext cx="12866966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7" y="5702302"/>
            <a:ext cx="12866966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6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622" y="5244109"/>
            <a:ext cx="12803892" cy="25745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8622" y="7818688"/>
            <a:ext cx="12803892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32" y="5244111"/>
            <a:ext cx="12866967" cy="257457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32" y="7818688"/>
            <a:ext cx="12866967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2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4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6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989" y="1425577"/>
            <a:ext cx="9763756" cy="4989504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6966" y="3088746"/>
            <a:ext cx="15326826" cy="15206133"/>
          </a:xfrm>
        </p:spPr>
        <p:txBody>
          <a:bodyPr/>
          <a:lstStyle>
            <a:lvl1pPr>
              <a:defRPr sz="10594"/>
            </a:lvl1pPr>
            <a:lvl2pPr>
              <a:defRPr sz="9271"/>
            </a:lvl2pPr>
            <a:lvl3pPr>
              <a:defRPr sz="7947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8989" y="6415086"/>
            <a:ext cx="9763756" cy="11879794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11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989" y="1425575"/>
            <a:ext cx="9763756" cy="4989512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66966" y="3088746"/>
            <a:ext cx="15326826" cy="15206133"/>
          </a:xfrm>
        </p:spPr>
        <p:txBody>
          <a:bodyPr/>
          <a:lstStyle>
            <a:lvl1pPr marL="0" indent="0">
              <a:buNone/>
              <a:defRPr sz="10594"/>
            </a:lvl1pPr>
            <a:lvl2pPr marL="1513721" indent="0">
              <a:buNone/>
              <a:defRPr sz="9271"/>
            </a:lvl2pPr>
            <a:lvl3pPr marL="3027442" indent="0">
              <a:buNone/>
              <a:defRPr sz="7947"/>
            </a:lvl3pPr>
            <a:lvl4pPr marL="4541163" indent="0">
              <a:buNone/>
              <a:defRPr sz="6622"/>
            </a:lvl4pPr>
            <a:lvl5pPr marL="6054884" indent="0">
              <a:buNone/>
              <a:defRPr sz="6622"/>
            </a:lvl5pPr>
            <a:lvl6pPr marL="7568605" indent="0">
              <a:buNone/>
              <a:defRPr sz="6622"/>
            </a:lvl6pPr>
            <a:lvl7pPr marL="9082324" indent="0">
              <a:buNone/>
              <a:defRPr sz="6622"/>
            </a:lvl7pPr>
            <a:lvl8pPr marL="10596045" indent="0">
              <a:buNone/>
              <a:defRPr sz="6622"/>
            </a:lvl8pPr>
            <a:lvl9pPr marL="12109766" indent="0">
              <a:buNone/>
              <a:defRPr sz="6622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8989" y="6415088"/>
            <a:ext cx="9763756" cy="11879792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4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8622" y="1140461"/>
            <a:ext cx="26112372" cy="4133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622" y="5702302"/>
            <a:ext cx="26112372" cy="13567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60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57592E-0C21-4F4D-BDD6-4B8FDF93DDFF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60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99070" y="19819460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37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7442" rtl="0" eaLnBrk="1" latinLnBrk="0" hangingPunct="1">
        <a:lnSpc>
          <a:spcPct val="90000"/>
        </a:lnSpc>
        <a:spcBef>
          <a:spcPct val="0"/>
        </a:spcBef>
        <a:buNone/>
        <a:defRPr sz="1456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60" indent="-756860" algn="l" defTabSz="3027442" rtl="0" eaLnBrk="1" latinLnBrk="0" hangingPunct="1">
        <a:lnSpc>
          <a:spcPct val="90000"/>
        </a:lnSpc>
        <a:spcBef>
          <a:spcPts val="3312"/>
        </a:spcBef>
        <a:buFont typeface="Wingdings 2" pitchFamily="18" charset="2"/>
        <a:buChar char="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581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7947" kern="1200">
          <a:solidFill>
            <a:schemeClr val="tx1"/>
          </a:solidFill>
          <a:latin typeface="+mn-lt"/>
          <a:ea typeface="+mn-ea"/>
          <a:cs typeface="+mn-cs"/>
        </a:defRPr>
      </a:lvl2pPr>
      <a:lvl3pPr marL="3784302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023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811744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8325465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839186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1352907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866628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1pPr>
      <a:lvl2pPr marL="1513721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2pPr>
      <a:lvl3pPr marL="3027442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3pPr>
      <a:lvl4pPr marL="4541163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05488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756860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08232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059604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109766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" y="2"/>
            <a:ext cx="7058962" cy="21383628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51783" y="1425578"/>
            <a:ext cx="25509671" cy="617749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784" y="8315856"/>
            <a:ext cx="25509668" cy="10467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64128" y="19070248"/>
            <a:ext cx="2839040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18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057592E-0C21-4F4D-BDD6-4B8FDF93DDFF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78825" y="19070248"/>
            <a:ext cx="1759603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18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392438" y="19070248"/>
            <a:ext cx="1369016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18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55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txStyles>
    <p:titleStyle>
      <a:lvl1pPr algn="ctr" defTabSz="1425595" rtl="0" eaLnBrk="1" latinLnBrk="0" hangingPunct="1">
        <a:spcBef>
          <a:spcPct val="0"/>
        </a:spcBef>
        <a:buNone/>
        <a:defRPr sz="12472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890997" indent="-890997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748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2316592" indent="-890997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6236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3742188" indent="-890997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561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4811384" indent="-5345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989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6236980" indent="-5345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7840774" indent="-7127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9266370" indent="-7127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10691965" indent="-7127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12117560" indent="-7127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122">
            <a:extLst>
              <a:ext uri="{FF2B5EF4-FFF2-40B4-BE49-F238E27FC236}">
                <a16:creationId xmlns:a16="http://schemas.microsoft.com/office/drawing/2014/main" xmlns="" id="{3EE68883-82DA-46FF-9B23-5441C1D26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82" y="-48387"/>
            <a:ext cx="28701240" cy="1800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600" b="1" dirty="0" smtClean="0"/>
              <a:t>Исследование взаимосвязей </a:t>
            </a:r>
            <a:r>
              <a:rPr lang="ru-RU" sz="3600" b="1" dirty="0"/>
              <a:t>между характером изменения </a:t>
            </a:r>
            <a:r>
              <a:rPr lang="ru-RU" sz="3600" b="1" dirty="0" err="1"/>
              <a:t>ароматозной</a:t>
            </a:r>
            <a:r>
              <a:rPr lang="ru-RU" sz="3600" b="1" dirty="0"/>
              <a:t> </a:t>
            </a:r>
            <a:r>
              <a:rPr lang="ru-RU" sz="3600" b="1" dirty="0" err="1"/>
              <a:t>акивности</a:t>
            </a:r>
            <a:r>
              <a:rPr lang="ru-RU" sz="3600" b="1" dirty="0"/>
              <a:t> яичников и гормонами </a:t>
            </a:r>
            <a:r>
              <a:rPr lang="ru-RU" sz="3600" b="1" dirty="0" err="1"/>
              <a:t>гипофизарно</a:t>
            </a:r>
            <a:r>
              <a:rPr lang="ru-RU" sz="3600" b="1" dirty="0"/>
              <a:t> - </a:t>
            </a:r>
            <a:r>
              <a:rPr lang="ru-RU" sz="3600" b="1" dirty="0" err="1"/>
              <a:t>яичковой</a:t>
            </a:r>
            <a:r>
              <a:rPr lang="ru-RU" sz="3600" b="1" dirty="0"/>
              <a:t> системы при различных фенотипов СПКЯ.</a:t>
            </a:r>
            <a:endParaRPr lang="ru-RU" sz="36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9D020DFE-84C5-477C-BFA9-7758B8D4A946}"/>
              </a:ext>
            </a:extLst>
          </p:cNvPr>
          <p:cNvSpPr txBox="1"/>
          <p:nvPr/>
        </p:nvSpPr>
        <p:spPr>
          <a:xfrm>
            <a:off x="523361" y="17969344"/>
            <a:ext cx="8885635" cy="26545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68568" tIns="34284" rIns="68568" bIns="34284" rtlCol="0">
            <a:spAutoFit/>
          </a:bodyPr>
          <a:lstStyle/>
          <a:p>
            <a:r>
              <a:rPr lang="ru-RU" sz="2800" dirty="0"/>
              <a:t>Базовый докторант </a:t>
            </a:r>
            <a:r>
              <a:rPr lang="ru-RU" sz="2800" dirty="0" err="1"/>
              <a:t>Садирова</a:t>
            </a:r>
            <a:r>
              <a:rPr lang="ru-RU" sz="2800" dirty="0"/>
              <a:t> </a:t>
            </a:r>
            <a:r>
              <a:rPr lang="ru-RU" sz="2800" dirty="0" err="1" smtClean="0"/>
              <a:t>Сарвиноз</a:t>
            </a:r>
            <a:r>
              <a:rPr lang="ru-RU" sz="2800" dirty="0" smtClean="0"/>
              <a:t> </a:t>
            </a:r>
            <a:r>
              <a:rPr lang="ru-RU" sz="2800" dirty="0" err="1" smtClean="0"/>
              <a:t>Собировна</a:t>
            </a:r>
            <a:r>
              <a:rPr lang="ru-RU" sz="2800" dirty="0" smtClean="0"/>
              <a:t>.</a:t>
            </a:r>
            <a:endParaRPr lang="ru-RU" sz="2800" dirty="0"/>
          </a:p>
          <a:p>
            <a:r>
              <a:rPr lang="ru-RU" sz="2800" dirty="0"/>
              <a:t>ГУ “Республиканский специализированный научно-практический медицинский центр Акушерства и гинекологии”, Ташкент, Узбекистан</a:t>
            </a:r>
          </a:p>
          <a:p>
            <a:r>
              <a:rPr lang="ru-RU" sz="2800" dirty="0" smtClean="0"/>
              <a:t>Телефон</a:t>
            </a:r>
            <a:r>
              <a:rPr lang="en-US" sz="2800" dirty="0" smtClean="0"/>
              <a:t>:</a:t>
            </a:r>
            <a:r>
              <a:rPr lang="ru-RU" sz="2800" dirty="0" smtClean="0"/>
              <a:t>+99890-808-3234, </a:t>
            </a:r>
            <a:r>
              <a:rPr lang="en-US" sz="2800" dirty="0" smtClean="0"/>
              <a:t>sadirova92@internet.ru</a:t>
            </a:r>
            <a:endParaRPr lang="ru-RU" sz="2800" dirty="0" smtClean="0"/>
          </a:p>
          <a:p>
            <a:endParaRPr lang="en-US" sz="28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A5486FAA-5E4B-4EF3-A97C-86613A089D0A}"/>
              </a:ext>
            </a:extLst>
          </p:cNvPr>
          <p:cNvSpPr txBox="1"/>
          <p:nvPr/>
        </p:nvSpPr>
        <p:spPr>
          <a:xfrm>
            <a:off x="5409127" y="16593467"/>
            <a:ext cx="2557599" cy="746346"/>
          </a:xfrm>
          <a:prstGeom prst="rect">
            <a:avLst/>
          </a:prstGeom>
          <a:noFill/>
        </p:spPr>
        <p:txBody>
          <a:bodyPr wrap="none" lIns="68568" tIns="34284" rIns="68568" bIns="34284" rtlCol="0">
            <a:spAutoFit/>
          </a:bodyPr>
          <a:lstStyle/>
          <a:p>
            <a:r>
              <a:rPr lang="ru-RU" sz="4400" b="1" dirty="0"/>
              <a:t>Контакты</a:t>
            </a:r>
            <a:endParaRPr lang="en-US" sz="4400" b="1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B915AF7F-BE3C-4C4B-B547-265473B0DD6A}"/>
              </a:ext>
            </a:extLst>
          </p:cNvPr>
          <p:cNvSpPr txBox="1"/>
          <p:nvPr/>
        </p:nvSpPr>
        <p:spPr>
          <a:xfrm>
            <a:off x="20422944" y="16388277"/>
            <a:ext cx="9002391" cy="4715112"/>
          </a:xfrm>
          <a:prstGeom prst="rect">
            <a:avLst/>
          </a:prstGeom>
          <a:noFill/>
        </p:spPr>
        <p:txBody>
          <a:bodyPr wrap="square" lIns="68568" tIns="68568" rIns="68568" bIns="68568" numCol="1" spcCol="342842" rtlCol="0">
            <a:noAutofit/>
          </a:bodyPr>
          <a:lstStyle/>
          <a:p>
            <a:pPr lvl="0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С.У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Иргашева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Д.В.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Гуламмахмудова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М.М Алиева.  Сравнительная оценка клинических показателей различных форм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поликистоза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яичников. Новости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дерматовенерология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репродуктивное здоровье, 2017 г, № 4, с.59-60</a:t>
            </a:r>
          </a:p>
          <a:p>
            <a:pPr lvl="0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2.Иргашева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С.У., Алиева М.М., Курбанова Д.А.,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Мирзаева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Ю.К. Состояние овариального резерва у женщин с синдромом поликистозных яичников –  Новости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дерматовенерологии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репродуктивного здоровья, 2020,№1-2, с. 37-39.</a:t>
            </a:r>
          </a:p>
          <a:p>
            <a:pPr lvl="0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3.Е.М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Тимофеева, Е.В.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Мишарина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И.П.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Николаенков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Я.А. Самойлович, Н.Н. Ткаченко. Методические подходы к определению овариальной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ароматазы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синдроме поликистозных яичников. // Акушерства 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женскихь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бользней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  № 1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54-61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Rotterdam ESHRE/ASRM-Sponsored PCOS consensus workshop group. Revised 2003 consensus on diagnostic criteria and long-term health risks related to polycystic ovary syndrome (PCOS) // Hum.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Reprod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2004.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19,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41–47.</a:t>
            </a:r>
          </a:p>
          <a:p>
            <a:pPr lvl="0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Николаенков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В.В.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Потин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М. А. Тарасова, М. И.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Ярмолинская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Н.Н. Ткаченко, Я. А. Самойлович, Е. М. Тимофеева. </a:t>
            </a:r>
            <a:r>
              <a:rPr lang="uz-Cyrl-U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 овариальной ароматазы у больних синдромом поликистозных яичников. Журнал акушерства и женскихь бользней.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 № 1.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.10-15.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33527281-4727-4468-B78B-41DC5482CCBB}"/>
              </a:ext>
            </a:extLst>
          </p:cNvPr>
          <p:cNvSpPr txBox="1"/>
          <p:nvPr/>
        </p:nvSpPr>
        <p:spPr>
          <a:xfrm>
            <a:off x="20422944" y="15500398"/>
            <a:ext cx="2259633" cy="500125"/>
          </a:xfrm>
          <a:prstGeom prst="rect">
            <a:avLst/>
          </a:prstGeom>
          <a:noFill/>
        </p:spPr>
        <p:txBody>
          <a:bodyPr wrap="none" lIns="68568" tIns="34284" rIns="68568" bIns="34284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Литература: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 Box 189">
            <a:extLst>
              <a:ext uri="{FF2B5EF4-FFF2-40B4-BE49-F238E27FC236}">
                <a16:creationId xmlns:a16="http://schemas.microsoft.com/office/drawing/2014/main" xmlns="" id="{11F7D1A5-5B97-4211-B387-ABCDF3624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594" y="2268427"/>
            <a:ext cx="8712155" cy="581693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fontAlgn="base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 синдром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поликистозных яичников (СПКЯ)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СПКЯ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различных авторов выявляется у 6-10% женщин репродуктивного возраста, при этом наблюдается тенденция к увеличению распространенности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только во всем мире, но и в системе здравоохранения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еспублики Узбекистан.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клетках яичников у женщин с СПКЯ происходит секреция всех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стероидогенных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предшественников биосинтеза андрогенов. Процесс ароматизации андрогенов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эстрагенов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обеспечивается ферментом Р450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arom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ароматазой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Ароматаза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ключевым ферментом, ответственный за биосинтез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эстрагена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Исходя из этого в данной работе проводиться исследование взаимосвязей между характером изменения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ароматазной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активности яичников и гормонами гипофизарно-яичниковой системы при различных фенотипов СПКЯ, что определяет актуальность темы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Rectangle 31">
            <a:extLst>
              <a:ext uri="{FF2B5EF4-FFF2-40B4-BE49-F238E27FC236}">
                <a16:creationId xmlns:a16="http://schemas.microsoft.com/office/drawing/2014/main" xmlns="" id="{CB2C2354-633D-47D3-B137-9150FDE14086}"/>
              </a:ext>
            </a:extLst>
          </p:cNvPr>
          <p:cNvSpPr/>
          <p:nvPr/>
        </p:nvSpPr>
        <p:spPr>
          <a:xfrm>
            <a:off x="611494" y="1597461"/>
            <a:ext cx="8712155" cy="64287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Актуальность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8" name="Text Box 194">
            <a:extLst>
              <a:ext uri="{FF2B5EF4-FFF2-40B4-BE49-F238E27FC236}">
                <a16:creationId xmlns:a16="http://schemas.microsoft.com/office/drawing/2014/main" xmlns="" id="{51AE9390-D805-4F15-B8FC-9BC9F1931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16" y="10403709"/>
            <a:ext cx="29197326" cy="470893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больных от 19 до 35 лет (средний возраст больных 26,1 ± 2,3 года). Возраст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менархе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колебался от 12 до 17 лет и в среднем составил 13,7 ± 3,3 года. Индекс массы тела варьировал от 18,3 кг/м² до 32 кг/м² и в среднем составил 23,98±8,02 кг/м². Избыточная масса тела было определена у 6 больных. Ожирение I степеней имелось у 2 больных, дефицит массы тела был определен у 1 больной. У всех больных СПКЯ было отмечено нарушение менструального цикла: вторичная аменорея диагностирована у 12 больных,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олигоменорея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34 больных, сохраненный менструальный цикл был у 10 пациенток. 24 больных обратилось за медицинской помощью из-за нарушений менструального цикла, 11 по поводу первичного бесплодия, 15  по поводу вторичного бесплодия, 10 по поводу не вынашивания беременности. Сравнительная оценка гормональных показателей у пациенток с СПКЯ  с различными фенотипами выявило ряд межгрупповых различий (таблица 8). Наиболее высокие показатели тестостерона были у больных в группах с андрогенным и полным фенотипом. Соответственно, в этих группах выявлены наиболее низкие показатели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эстрадиола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Одним из диагностических признаков, характерных для больных с СПКЯ, является соотношение ЛГ/ФСГ &gt; 3. Усредненные показатели ЛГ наиболее высокими оказались в группе с полным фенотипом, более 50% больных имели высокие показатели данного гормона.  Практически идентичными в сравниваемых группах были показатели пролактина, но достоверно повышенными по отношению к группе контроля. Также не выявили различий усредненные значения сывороточного уровня ФСГ. Высокие значения ДГЭА имели пациентки в группах 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неандрогенным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полным фенотипом.  Проведенная проба 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летрозолом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выявила некоторые различия в активности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ароматазы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больных с различными фенотипами. Прием 10 мг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летрозола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женщин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фенотипа СПКЯ вызывало снижение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эстрадиола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крови со 118.9+±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пмоль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/л до 49,2 ±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пмоль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/л (на 31,2 ± 2,1 %).У 67% больных с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фенотипом, у 28,5% больных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фенотипом, у 11% больных с IV фенотипом СПКЯ  уровень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эстрадиола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крови повысил после пробы 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летрозолом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 63,2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пмоль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/л  до 82,4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пмоль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/л на (19,2).Содержание в сыворотке крови АМГ у больных СПКЯ колебалось от 2,5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/мл до 21,8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/мл и в среднем составляло 12,7 ± 0,8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/мл.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Ароматазная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активность фолликулов у больных СПКЯ варьировала в широких пределах: у 21,6 % больных находилась в пределах нормальных величин, у 29,6 % больных была повышена, у 48,8 % больных — снижена.</a:t>
            </a:r>
          </a:p>
        </p:txBody>
      </p:sp>
      <p:sp>
        <p:nvSpPr>
          <p:cNvPr id="69" name="Rectangle 32">
            <a:extLst>
              <a:ext uri="{FF2B5EF4-FFF2-40B4-BE49-F238E27FC236}">
                <a16:creationId xmlns:a16="http://schemas.microsoft.com/office/drawing/2014/main" xmlns="" id="{78775A09-A1F2-49EB-AD22-D11B71E242C3}"/>
              </a:ext>
            </a:extLst>
          </p:cNvPr>
          <p:cNvSpPr/>
          <p:nvPr/>
        </p:nvSpPr>
        <p:spPr>
          <a:xfrm>
            <a:off x="615052" y="8214512"/>
            <a:ext cx="8702255" cy="69425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Цель исследования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0" name="Text Box 192">
            <a:extLst>
              <a:ext uri="{FF2B5EF4-FFF2-40B4-BE49-F238E27FC236}">
                <a16:creationId xmlns:a16="http://schemas.microsoft.com/office/drawing/2014/main" xmlns="" id="{C4B62EBF-5332-4681-BF63-2804CB57A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79451" y="2240340"/>
            <a:ext cx="19221129" cy="630937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sz="2800" dirty="0"/>
              <a:t>Клинико-лабораторные исследования проведено у 56 женщин в возрасте от 19 до 35 лет с СПКЯ</a:t>
            </a:r>
            <a:r>
              <a:rPr lang="ru-RU" sz="2800" b="1" dirty="0"/>
              <a:t>. </a:t>
            </a:r>
            <a:r>
              <a:rPr lang="ru-RU" sz="2800" dirty="0"/>
              <a:t>Из них с фенотипом А составило- 16 женщин, с фенотипом В- 18, с фенотипом С-  12, с фенотипом </a:t>
            </a:r>
            <a:r>
              <a:rPr lang="en-US" sz="2800" dirty="0"/>
              <a:t>D</a:t>
            </a:r>
            <a:r>
              <a:rPr lang="ru-RU" sz="2800" dirty="0"/>
              <a:t>-10 [1,2]. Диагноз и фенотипы заболевания верифицированы на основании рекомендаций </a:t>
            </a:r>
            <a:r>
              <a:rPr lang="ru-RU" sz="2800" dirty="0" err="1"/>
              <a:t>Роттердамского</a:t>
            </a:r>
            <a:r>
              <a:rPr lang="ru-RU" sz="2800" dirty="0"/>
              <a:t> Консенсуса (2003г.). Контрольную группу составили 12 женщин идентичного возраста с нормальным менструальным циклом. Для уточнения диагноза, фенотипа заболевания и исключения состояний, сходных с СПКЯ, проведены гормональные исследования. Содержание гормонов исследовано в сыворотке крови методом ИФА стандартными наборами. Гирсутизм оценивали по модифицированной шкале </a:t>
            </a:r>
            <a:r>
              <a:rPr lang="ru-RU" sz="2800" dirty="0" err="1"/>
              <a:t>Ферримана-Голвеля</a:t>
            </a:r>
            <a:r>
              <a:rPr lang="ru-RU" sz="2800" dirty="0"/>
              <a:t>. </a:t>
            </a:r>
            <a:r>
              <a:rPr lang="ru-RU" sz="2800" dirty="0" err="1"/>
              <a:t>Ароматазную</a:t>
            </a:r>
            <a:r>
              <a:rPr lang="ru-RU" sz="2800" dirty="0"/>
              <a:t> активность яичников изучали у 27 больных с методом функциональной пробы с применением ингибитора </a:t>
            </a:r>
            <a:r>
              <a:rPr lang="ru-RU" sz="2800" dirty="0" err="1"/>
              <a:t>ароматазы</a:t>
            </a:r>
            <a:r>
              <a:rPr lang="ru-RU" sz="2800" dirty="0"/>
              <a:t> </a:t>
            </a:r>
            <a:r>
              <a:rPr lang="ru-RU" sz="2800" dirty="0" err="1"/>
              <a:t>летрозола</a:t>
            </a:r>
            <a:r>
              <a:rPr lang="ru-RU" sz="2800" dirty="0"/>
              <a:t>. В исследование использован расчетный метод. Пробу с </a:t>
            </a:r>
            <a:r>
              <a:rPr lang="ru-RU" sz="2800" dirty="0" err="1"/>
              <a:t>летрозолом</a:t>
            </a:r>
            <a:r>
              <a:rPr lang="ru-RU" sz="2800" dirty="0"/>
              <a:t> проводили на второй день менструального цикла. До и через 48 часов после приема 10 мг </a:t>
            </a:r>
            <a:r>
              <a:rPr lang="ru-RU" sz="2800" dirty="0" err="1"/>
              <a:t>летрозола</a:t>
            </a:r>
            <a:r>
              <a:rPr lang="ru-RU" sz="2800" dirty="0"/>
              <a:t> в сыворотке крови определяли содержание </a:t>
            </a:r>
            <a:r>
              <a:rPr lang="ru-RU" sz="2800" dirty="0" err="1"/>
              <a:t>эстрадиола</a:t>
            </a:r>
            <a:r>
              <a:rPr lang="ru-RU" sz="2800" dirty="0"/>
              <a:t> (Э2), </a:t>
            </a:r>
            <a:r>
              <a:rPr lang="ru-RU" sz="2800" dirty="0" err="1"/>
              <a:t>антимюллерова</a:t>
            </a:r>
            <a:r>
              <a:rPr lang="ru-RU" sz="2800" dirty="0"/>
              <a:t> гормона (АМГ). Для оценки </a:t>
            </a:r>
            <a:r>
              <a:rPr lang="ru-RU" sz="2800" dirty="0" err="1"/>
              <a:t>ароматазной</a:t>
            </a:r>
            <a:r>
              <a:rPr lang="ru-RU" sz="2800" dirty="0"/>
              <a:t> активности фолликулов использовали следующий коэффициент по формуле: </a:t>
            </a:r>
            <a:r>
              <a:rPr lang="ru-RU" sz="2800" i="1" dirty="0"/>
              <a:t>К </a:t>
            </a:r>
            <a:r>
              <a:rPr lang="ru-RU" sz="2800" dirty="0"/>
              <a:t>= Δ</a:t>
            </a:r>
            <a:r>
              <a:rPr lang="ru-RU" sz="2800" i="1" dirty="0"/>
              <a:t>Э</a:t>
            </a:r>
            <a:r>
              <a:rPr lang="ru-RU" sz="2800" dirty="0"/>
              <a:t>2/АМГ, где К</a:t>
            </a:r>
            <a:r>
              <a:rPr lang="ru-RU" sz="2800" i="1" dirty="0"/>
              <a:t> </a:t>
            </a:r>
            <a:r>
              <a:rPr lang="ru-RU" sz="2800" dirty="0"/>
              <a:t>— коэффициент </a:t>
            </a:r>
            <a:r>
              <a:rPr lang="ru-RU" sz="2800" dirty="0" err="1"/>
              <a:t>ароматазной</a:t>
            </a:r>
            <a:r>
              <a:rPr lang="ru-RU" sz="2800" dirty="0"/>
              <a:t> активно­сти </a:t>
            </a:r>
            <a:r>
              <a:rPr lang="ru-RU" sz="2800" dirty="0" err="1"/>
              <a:t>антральных</a:t>
            </a:r>
            <a:r>
              <a:rPr lang="ru-RU" sz="2800" dirty="0"/>
              <a:t> фолликулов яичников; Δ</a:t>
            </a:r>
            <a:r>
              <a:rPr lang="ru-RU" sz="2800" i="1" dirty="0"/>
              <a:t>Э</a:t>
            </a:r>
            <a:r>
              <a:rPr lang="ru-RU" sz="2800" dirty="0"/>
              <a:t>2 — снижение </a:t>
            </a:r>
            <a:r>
              <a:rPr lang="ru-RU" sz="2800" dirty="0" err="1"/>
              <a:t>эстрадиола</a:t>
            </a:r>
            <a:r>
              <a:rPr lang="ru-RU" sz="2800" dirty="0"/>
              <a:t> в </a:t>
            </a:r>
            <a:r>
              <a:rPr lang="ru-RU" sz="2800" dirty="0" err="1"/>
              <a:t>нмоль</a:t>
            </a:r>
            <a:r>
              <a:rPr lang="ru-RU" sz="2800" dirty="0"/>
              <a:t>/л в сы­воротке крови через 48 часов после приема </a:t>
            </a:r>
            <a:r>
              <a:rPr lang="ru-RU" sz="2800" dirty="0" err="1"/>
              <a:t>летрозола</a:t>
            </a:r>
            <a:r>
              <a:rPr lang="ru-RU" sz="2800" dirty="0"/>
              <a:t>; АМГ — содержание в крови </a:t>
            </a:r>
            <a:r>
              <a:rPr lang="ru-RU" sz="2800" dirty="0" err="1"/>
              <a:t>антимюллерова</a:t>
            </a:r>
            <a:r>
              <a:rPr lang="ru-RU" sz="2800" dirty="0"/>
              <a:t> гормона в </a:t>
            </a:r>
            <a:r>
              <a:rPr lang="ru-RU" sz="2800" dirty="0" err="1"/>
              <a:t>нг</a:t>
            </a:r>
            <a:r>
              <a:rPr lang="ru-RU" sz="2800" dirty="0"/>
              <a:t>/мл. [3,4,5</a:t>
            </a:r>
            <a:r>
              <a:rPr lang="ru-RU" sz="2800" dirty="0" smtClean="0"/>
              <a:t>]</a:t>
            </a:r>
            <a:endParaRPr lang="ru-RU" sz="2800" dirty="0"/>
          </a:p>
        </p:txBody>
      </p:sp>
      <p:sp>
        <p:nvSpPr>
          <p:cNvPr id="71" name="Rectangle 33">
            <a:extLst>
              <a:ext uri="{FF2B5EF4-FFF2-40B4-BE49-F238E27FC236}">
                <a16:creationId xmlns:a16="http://schemas.microsoft.com/office/drawing/2014/main" xmlns="" id="{EEF9C951-5CC4-4D89-B2DB-879D46887ACF}"/>
              </a:ext>
            </a:extLst>
          </p:cNvPr>
          <p:cNvSpPr/>
          <p:nvPr/>
        </p:nvSpPr>
        <p:spPr>
          <a:xfrm>
            <a:off x="10279451" y="1569752"/>
            <a:ext cx="9003534" cy="68396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Методы и материалы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4" name="Text Box 193">
            <a:extLst>
              <a:ext uri="{FF2B5EF4-FFF2-40B4-BE49-F238E27FC236}">
                <a16:creationId xmlns:a16="http://schemas.microsoft.com/office/drawing/2014/main" xmlns="" id="{5C20D65C-5B59-470C-B40D-FF95562C4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0504" y="16769207"/>
            <a:ext cx="9002392" cy="397027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проведенные предварительные исследования позволили нам выявить некоторые особенности гормональной активности  и различия в активности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ароматазы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при различных фенотипах СПКЯ. По данным ряда современных исследований, активность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ароматазы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ключевого фермента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стероидогенеза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колебаться от нормальной до значений, соответствующих умеренному дефициту.  Дефицит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ароматазы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ключевой фактор нарушения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стероидогенеза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СПКЯ, в настоящее время исключается. Тем не менее, исследования также показали, что активность яичниковой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ароматазы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неоднозначна при различных фенотипах заболевания, что может свидетельствовать об изменении активности одного из ключевых ферментов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стероидогенеза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патогенетических механизмах  формирования той или другой формы заболевания.</a:t>
            </a:r>
          </a:p>
        </p:txBody>
      </p:sp>
      <p:sp>
        <p:nvSpPr>
          <p:cNvPr id="75" name="Rectangle 35">
            <a:extLst>
              <a:ext uri="{FF2B5EF4-FFF2-40B4-BE49-F238E27FC236}">
                <a16:creationId xmlns:a16="http://schemas.microsoft.com/office/drawing/2014/main" xmlns="" id="{8FCD4683-9727-47D2-BD5C-12B5716C6F4F}"/>
              </a:ext>
            </a:extLst>
          </p:cNvPr>
          <p:cNvSpPr/>
          <p:nvPr/>
        </p:nvSpPr>
        <p:spPr>
          <a:xfrm>
            <a:off x="10390504" y="16000523"/>
            <a:ext cx="9002392" cy="72779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 smtClean="0"/>
              <a:t>Выводы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7" name="Text Box 190">
            <a:extLst>
              <a:ext uri="{FF2B5EF4-FFF2-40B4-BE49-F238E27FC236}">
                <a16:creationId xmlns:a16="http://schemas.microsoft.com/office/drawing/2014/main" xmlns="" id="{966CBD5F-D43E-4D47-8201-566218C55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494" y="8916165"/>
            <a:ext cx="8702255" cy="120028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взаимосвязь между функциональной активности яичников и гормонами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гипофизарно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яичниковой системы при различных фенотипов СПКЯ.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Rectangle 44">
            <a:extLst>
              <a:ext uri="{FF2B5EF4-FFF2-40B4-BE49-F238E27FC236}">
                <a16:creationId xmlns:a16="http://schemas.microsoft.com/office/drawing/2014/main" xmlns="" id="{20043D7E-7286-48B9-9A5E-E7868B665227}"/>
              </a:ext>
            </a:extLst>
          </p:cNvPr>
          <p:cNvSpPr/>
          <p:nvPr/>
        </p:nvSpPr>
        <p:spPr>
          <a:xfrm>
            <a:off x="10290705" y="9601485"/>
            <a:ext cx="8992280" cy="76835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/>
              <a:t>Результаты </a:t>
            </a:r>
            <a:r>
              <a:rPr lang="ru-RU" sz="4400" b="1" dirty="0" smtClean="0"/>
              <a:t>исследования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80" name="Picture 179" descr="Picture2">
            <a:extLst>
              <a:ext uri="{FF2B5EF4-FFF2-40B4-BE49-F238E27FC236}">
                <a16:creationId xmlns:a16="http://schemas.microsoft.com/office/drawing/2014/main" xmlns="" id="{687C7477-CD31-4BF4-90D8-9FE7AB13F2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16" y="15572544"/>
            <a:ext cx="3769205" cy="1987944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55720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араллакс">
  <a:themeElements>
    <a:clrScheme name="Другая 6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E31819"/>
      </a:accent1>
      <a:accent2>
        <a:srgbClr val="E31819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1125</Words>
  <Application>Microsoft Office PowerPoint</Application>
  <PresentationFormat>Произвольный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Corbel</vt:lpstr>
      <vt:lpstr>Times New Roman</vt:lpstr>
      <vt:lpstr>Wingdings 2</vt:lpstr>
      <vt:lpstr>HDOfficeLightV0</vt:lpstr>
      <vt:lpstr>Параллакс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Yulya Baklanova</dc:creator>
  <cp:lastModifiedBy>Hp</cp:lastModifiedBy>
  <cp:revision>19</cp:revision>
  <dcterms:created xsi:type="dcterms:W3CDTF">2017-10-02T13:44:20Z</dcterms:created>
  <dcterms:modified xsi:type="dcterms:W3CDTF">2023-02-25T15:53:40Z</dcterms:modified>
</cp:coreProperties>
</file>